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0" r:id="rId3"/>
    <p:sldId id="259" r:id="rId4"/>
    <p:sldId id="265" r:id="rId5"/>
    <p:sldId id="261" r:id="rId6"/>
    <p:sldId id="263" r:id="rId7"/>
    <p:sldId id="266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FB30F0-1724-4302-B14F-38B8870717BF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A10AEF-2A61-4F24-B560-2506C59C702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A10AEF-2A61-4F24-B560-2506C59C702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A10AEF-2A61-4F24-B560-2506C59C702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A10AEF-2A61-4F24-B560-2506C59C7024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A10AEF-2A61-4F24-B560-2506C59C702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0F205-D4A1-4B4F-A392-F01DEE7BCC95}" type="datetimeFigureOut">
              <a:rPr lang="en-US" smtClean="0"/>
              <a:pPr/>
              <a:t>4/9/2015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F48322-82A0-4D60-9FA4-35D84C92920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NO_20140712_16014-2.png"/>
          <p:cNvPicPr>
            <a:picLocks noChangeAspect="1"/>
          </p:cNvPicPr>
          <p:nvPr/>
        </p:nvPicPr>
        <p:blipFill>
          <a:blip r:embed="rId2" cstate="print"/>
          <a:srcRect l="5604" r="5689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228600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 Condensed" pitchFamily="2" charset="0"/>
                <a:ea typeface="Roboto Condensed" pitchFamily="2" charset="0"/>
              </a:rPr>
              <a:t>XYZ Strike Dip Calculator</a:t>
            </a:r>
            <a:endParaRPr lang="en-US" sz="5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 Condensed" pitchFamily="2" charset="0"/>
              <a:ea typeface="Roboto Condensed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NO_20140712_16014-2.png"/>
          <p:cNvPicPr>
            <a:picLocks noChangeAspect="1"/>
          </p:cNvPicPr>
          <p:nvPr/>
        </p:nvPicPr>
        <p:blipFill>
          <a:blip r:embed="rId2" cstate="print">
            <a:lum/>
          </a:blip>
          <a:srcRect l="5604" r="5689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What is it?</a:t>
            </a:r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Takes XYZ input</a:t>
            </a:r>
          </a:p>
          <a:p>
            <a:endParaRPr lang="en-US" b="1" dirty="0" smtClean="0">
              <a:latin typeface="Roboto" pitchFamily="2" charset="0"/>
              <a:ea typeface="Roboto" pitchFamily="2" charset="0"/>
            </a:endParaRPr>
          </a:p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Fits the best fit plane to the points</a:t>
            </a:r>
          </a:p>
          <a:p>
            <a:endParaRPr lang="en-US" b="1" dirty="0" smtClean="0">
              <a:latin typeface="Roboto" pitchFamily="2" charset="0"/>
              <a:ea typeface="Roboto" pitchFamily="2" charset="0"/>
            </a:endParaRPr>
          </a:p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Measures strike, dip, and dip direction from the resulting plane</a:t>
            </a:r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NO_20140712_16014-2.png"/>
          <p:cNvPicPr>
            <a:picLocks noChangeAspect="1"/>
          </p:cNvPicPr>
          <p:nvPr/>
        </p:nvPicPr>
        <p:blipFill>
          <a:blip r:embed="rId2" cstate="print">
            <a:lum/>
          </a:blip>
          <a:srcRect l="5604" r="5689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How is this useful?</a:t>
            </a:r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Geologic mapping with satellite images</a:t>
            </a:r>
          </a:p>
          <a:p>
            <a:endParaRPr lang="en-US" b="1" dirty="0" smtClean="0">
              <a:latin typeface="Roboto" pitchFamily="2" charset="0"/>
              <a:ea typeface="Roboto" pitchFamily="2" charset="0"/>
            </a:endParaRPr>
          </a:p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Seismic fault interpretations</a:t>
            </a:r>
          </a:p>
          <a:p>
            <a:endParaRPr lang="en-US" b="1" dirty="0" smtClean="0">
              <a:latin typeface="Roboto" pitchFamily="2" charset="0"/>
              <a:ea typeface="Roboto" pitchFamily="2" charset="0"/>
            </a:endParaRPr>
          </a:p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Water table determination</a:t>
            </a:r>
          </a:p>
          <a:p>
            <a:endParaRPr lang="en-US" b="1" dirty="0" smtClean="0">
              <a:latin typeface="Roboto" pitchFamily="2" charset="0"/>
              <a:ea typeface="Roboto" pitchFamily="2" charset="0"/>
            </a:endParaRPr>
          </a:p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I don’t know.  Use your head and think of other applications.  I’m not your mom.</a:t>
            </a:r>
          </a:p>
          <a:p>
            <a:endParaRPr lang="en-US" b="1" dirty="0" smtClean="0">
              <a:latin typeface="Roboto" pitchFamily="2" charset="0"/>
              <a:ea typeface="Roboto" pitchFamily="2" charset="0"/>
            </a:endParaRPr>
          </a:p>
          <a:p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NO_20140712_16014-2.png"/>
          <p:cNvPicPr>
            <a:picLocks noChangeAspect="1"/>
          </p:cNvPicPr>
          <p:nvPr/>
        </p:nvPicPr>
        <p:blipFill>
          <a:blip r:embed="rId2" cstate="print">
            <a:lum/>
          </a:blip>
          <a:srcRect l="5604" r="5689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Assumptions:</a:t>
            </a:r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latin typeface="+mj-lt"/>
                <a:ea typeface="Roboto" pitchFamily="2" charset="0"/>
              </a:rPr>
              <a:t>This calculator assumes the </a:t>
            </a:r>
            <a:r>
              <a:rPr lang="en-US" sz="2800" b="1" dirty="0" smtClean="0">
                <a:latin typeface="+mj-lt"/>
                <a:ea typeface="Roboto" pitchFamily="2" charset="0"/>
              </a:rPr>
              <a:t>surface can </a:t>
            </a:r>
            <a:r>
              <a:rPr lang="en-US" sz="2800" b="1" dirty="0" smtClean="0">
                <a:latin typeface="+mj-lt"/>
                <a:ea typeface="Roboto" pitchFamily="2" charset="0"/>
              </a:rPr>
              <a:t>be approximated by a linear plane.  If it cannot, break up the segments of the </a:t>
            </a:r>
            <a:r>
              <a:rPr lang="en-US" sz="2800" b="1" dirty="0" smtClean="0">
                <a:latin typeface="+mj-lt"/>
                <a:ea typeface="Roboto" pitchFamily="2" charset="0"/>
              </a:rPr>
              <a:t>surface that </a:t>
            </a:r>
            <a:r>
              <a:rPr lang="en-US" sz="2800" b="1" dirty="0" smtClean="0">
                <a:latin typeface="+mj-lt"/>
                <a:ea typeface="Roboto" pitchFamily="2" charset="0"/>
              </a:rPr>
              <a:t>you believe are linear planes and insert them separately.</a:t>
            </a:r>
          </a:p>
          <a:p>
            <a:endParaRPr lang="en-US" sz="2800" b="1" dirty="0" smtClean="0">
              <a:latin typeface="+mj-lt"/>
              <a:ea typeface="Roboto" pitchFamily="2" charset="0"/>
            </a:endParaRPr>
          </a:p>
          <a:p>
            <a:r>
              <a:rPr lang="en-US" sz="2800" b="1" dirty="0" smtClean="0">
                <a:latin typeface="+mj-lt"/>
                <a:ea typeface="Roboto" pitchFamily="2" charset="0"/>
              </a:rPr>
              <a:t>This calculator also assumes you have added in good data.  Garbage in, garbage out as they say.  I’ll be adding an r^2 value and 3D plotting capabilities in the future to check the accuracy of your results.</a:t>
            </a:r>
          </a:p>
          <a:p>
            <a:endParaRPr lang="en-US" b="1" dirty="0" smtClean="0">
              <a:latin typeface="Roboto" pitchFamily="2" charset="0"/>
              <a:ea typeface="Roboto" pitchFamily="2" charset="0"/>
            </a:endParaRPr>
          </a:p>
          <a:p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NO_20140712_16014-2.png"/>
          <p:cNvPicPr>
            <a:picLocks noChangeAspect="1"/>
          </p:cNvPicPr>
          <p:nvPr/>
        </p:nvPicPr>
        <p:blipFill>
          <a:blip r:embed="rId3" cstate="print">
            <a:lum/>
          </a:blip>
          <a:srcRect l="5604" r="5689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Example Use #1:</a:t>
            </a:r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943600" y="1295400"/>
            <a:ext cx="3048000" cy="53553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Mapping in Google Earth or other satellite imagery is a great way to supplement field mapping.  </a:t>
            </a:r>
          </a:p>
          <a:p>
            <a:endParaRPr lang="en-US" dirty="0" smtClean="0"/>
          </a:p>
          <a:p>
            <a:r>
              <a:rPr lang="en-US" dirty="0" smtClean="0"/>
              <a:t>Strike and dip of faults can be determined by taking XYZ points of the fault exposure on the surface and plugging them into the calculator.</a:t>
            </a:r>
          </a:p>
          <a:p>
            <a:endParaRPr lang="en-US" dirty="0" smtClean="0"/>
          </a:p>
          <a:p>
            <a:r>
              <a:rPr lang="en-US" dirty="0" smtClean="0"/>
              <a:t>Note that Google Earth has very, very poor resolution when it comes to Z values.  Probably better off using a DEM to get more accurate values, but Google Earth works for most class-based mapping projects.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2400" y="1295400"/>
            <a:ext cx="5691864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81001" y="1447800"/>
            <a:ext cx="2645592" cy="761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1" name="Straight Arrow Connector 10"/>
          <p:cNvCxnSpPr>
            <a:stCxn id="1027" idx="2"/>
          </p:cNvCxnSpPr>
          <p:nvPr/>
        </p:nvCxnSpPr>
        <p:spPr>
          <a:xfrm flipH="1">
            <a:off x="1571625" y="2209799"/>
            <a:ext cx="132172" cy="1552576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590800" y="1600200"/>
            <a:ext cx="27764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X</a:t>
            </a:r>
            <a:endParaRPr 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2590800" y="1905000"/>
            <a:ext cx="272832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Y</a:t>
            </a:r>
            <a:endParaRPr 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4267200" y="4038600"/>
            <a:ext cx="268022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smtClean="0"/>
              <a:t>Z</a:t>
            </a:r>
            <a:endParaRPr lang="en-US" sz="1400" dirty="0"/>
          </a:p>
        </p:txBody>
      </p:sp>
      <p:cxnSp>
        <p:nvCxnSpPr>
          <p:cNvPr id="18" name="Straight Arrow Connector 17"/>
          <p:cNvCxnSpPr>
            <a:stCxn id="15" idx="2"/>
          </p:cNvCxnSpPr>
          <p:nvPr/>
        </p:nvCxnSpPr>
        <p:spPr>
          <a:xfrm>
            <a:off x="4401211" y="4346377"/>
            <a:ext cx="621639" cy="384373"/>
          </a:xfrm>
          <a:prstGeom prst="straightConnector1">
            <a:avLst/>
          </a:prstGeom>
          <a:ln w="3810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Isosceles Triangle 20"/>
          <p:cNvSpPr/>
          <p:nvPr/>
        </p:nvSpPr>
        <p:spPr>
          <a:xfrm rot="20404710">
            <a:off x="1903720" y="3585609"/>
            <a:ext cx="129992" cy="8124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/>
          <p:cNvSpPr/>
          <p:nvPr/>
        </p:nvSpPr>
        <p:spPr>
          <a:xfrm rot="20404710">
            <a:off x="2624444" y="3322084"/>
            <a:ext cx="129992" cy="8124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rot="19302026">
            <a:off x="1156127" y="3988465"/>
            <a:ext cx="129992" cy="8124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/>
          <p:cNvSpPr/>
          <p:nvPr/>
        </p:nvSpPr>
        <p:spPr>
          <a:xfrm rot="19459407">
            <a:off x="3305602" y="2788316"/>
            <a:ext cx="129992" cy="8124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/>
          <p:cNvSpPr/>
          <p:nvPr/>
        </p:nvSpPr>
        <p:spPr>
          <a:xfrm rot="18598873">
            <a:off x="3724702" y="2334291"/>
            <a:ext cx="129992" cy="81245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 rot="18211852">
            <a:off x="3819239" y="1787009"/>
            <a:ext cx="646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Fault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52400" y="4953000"/>
            <a:ext cx="56388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*It’s important to note that Z decreases value with depth.  So in this example, which is above sea level, Z would be positive.  Seismic software often exports TVDSS values as positive, so make sure to check this!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NO_20140712_16014-2.png"/>
          <p:cNvPicPr>
            <a:picLocks noChangeAspect="1"/>
          </p:cNvPicPr>
          <p:nvPr/>
        </p:nvPicPr>
        <p:blipFill>
          <a:blip r:embed="rId3" cstate="print">
            <a:lum/>
          </a:blip>
          <a:srcRect l="5604" r="5689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>
                <a:latin typeface="Roboto" pitchFamily="2" charset="0"/>
                <a:ea typeface="Roboto" pitchFamily="2" charset="0"/>
              </a:rPr>
              <a:t>Example Use #2:</a:t>
            </a:r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38600" y="1371600"/>
            <a:ext cx="3200400" cy="369331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After exporting a fault data from seismic, edit the ASCII output to be X, Y, Z, </a:t>
            </a:r>
            <a:r>
              <a:rPr lang="en-US" dirty="0" err="1" smtClean="0"/>
              <a:t>faultname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Note the Z value should decrease with depth.  For example, if this fault were 20,000 ft below sea level, the Z value should be -20000.</a:t>
            </a:r>
          </a:p>
          <a:p>
            <a:endParaRPr lang="en-US" dirty="0" smtClean="0"/>
          </a:p>
          <a:p>
            <a:r>
              <a:rPr lang="en-US" dirty="0" smtClean="0"/>
              <a:t>Also note the input data was all referenced to the original point.  This is not necessary.</a:t>
            </a:r>
          </a:p>
        </p:txBody>
      </p:sp>
      <p:pic>
        <p:nvPicPr>
          <p:cNvPr id="27" name="Picture 26" descr="faul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4800" y="1371600"/>
            <a:ext cx="3615519" cy="3352800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graphicFrame>
        <p:nvGraphicFramePr>
          <p:cNvPr id="29" name="Table 28"/>
          <p:cNvGraphicFramePr>
            <a:graphicFrameLocks noGrp="1"/>
          </p:cNvGraphicFramePr>
          <p:nvPr/>
        </p:nvGraphicFramePr>
        <p:xfrm>
          <a:off x="7315200" y="502452"/>
          <a:ext cx="1747292" cy="6279368"/>
        </p:xfrm>
        <a:graphic>
          <a:graphicData uri="http://schemas.openxmlformats.org/drawingml/2006/table">
            <a:tbl>
              <a:tblPr/>
              <a:tblGrid>
                <a:gridCol w="436823"/>
                <a:gridCol w="436823"/>
                <a:gridCol w="436823"/>
                <a:gridCol w="436823"/>
              </a:tblGrid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-1311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3484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4466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-1611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792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-2580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2598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4099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-1156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233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825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-2085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2703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3960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-1980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-84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865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-3094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2445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4156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-2438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-285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898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-3633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2427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4189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-2921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-428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931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-4045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2123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4115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-3364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-663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808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-4267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1387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3462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-273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3566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4115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932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362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-65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366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4485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4736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2017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792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335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2479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983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555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909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4495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4474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2679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2987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2125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1861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4816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4452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2166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2908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2239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1312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4818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4680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2298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2613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2182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2888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1295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557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2786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2748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2190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3268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1668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1014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2246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5139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4313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2997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3525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2647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2663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5428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4485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3556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3509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2329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3633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5712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4517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4490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3873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2321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4484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6237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4493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5422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4257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2329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5527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6370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4476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6311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4717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2517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7274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5019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2754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6501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6651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4582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8663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5591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2794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8103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6773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4436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9647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5849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2925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9034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7143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4542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10104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6054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3039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9656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6999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4182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7391400" y="0"/>
            <a:ext cx="1653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Roboto Condensed" pitchFamily="2" charset="0"/>
                <a:ea typeface="Roboto Condensed" pitchFamily="2" charset="0"/>
              </a:rPr>
              <a:t>Input Data:</a:t>
            </a:r>
            <a:endParaRPr lang="en-US" sz="2800" dirty="0">
              <a:latin typeface="Roboto Condensed" pitchFamily="2" charset="0"/>
              <a:ea typeface="Roboto Condensed" pitchFamily="2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rot="20000260">
            <a:off x="1389666" y="2616020"/>
            <a:ext cx="121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Fault Plane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2400" y="5410200"/>
            <a:ext cx="5095875" cy="128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3" name="TextBox 32"/>
          <p:cNvSpPr txBox="1"/>
          <p:nvPr/>
        </p:nvSpPr>
        <p:spPr>
          <a:xfrm>
            <a:off x="1600200" y="4800600"/>
            <a:ext cx="23487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Roboto Condensed" pitchFamily="2" charset="0"/>
                <a:ea typeface="Roboto Condensed" pitchFamily="2" charset="0"/>
              </a:rPr>
              <a:t>Output Data:</a:t>
            </a:r>
            <a:endParaRPr lang="en-US" sz="3600" dirty="0">
              <a:latin typeface="Roboto Condensed" pitchFamily="2" charset="0"/>
              <a:ea typeface="Roboto Condensed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NO_20140712_16014-2.png"/>
          <p:cNvPicPr>
            <a:picLocks noChangeAspect="1"/>
          </p:cNvPicPr>
          <p:nvPr/>
        </p:nvPicPr>
        <p:blipFill>
          <a:blip r:embed="rId3" cstate="print">
            <a:lum/>
          </a:blip>
          <a:srcRect l="5604" r="5689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Accuracy:</a:t>
            </a:r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0" y="1447800"/>
            <a:ext cx="4343400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Taking three random points from the original input data and performing a three point problem (TPP) on them yields similar results, but can be off by 13° or more in this case.  The best fit plane method yields more accurate results.</a:t>
            </a:r>
          </a:p>
        </p:txBody>
      </p:sp>
      <p:pic>
        <p:nvPicPr>
          <p:cNvPr id="27" name="Picture 26" descr="faul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133600" y="1447800"/>
            <a:ext cx="2154357" cy="1997812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  <p:graphicFrame>
        <p:nvGraphicFramePr>
          <p:cNvPr id="29" name="Table 28"/>
          <p:cNvGraphicFramePr>
            <a:graphicFrameLocks noGrp="1"/>
          </p:cNvGraphicFramePr>
          <p:nvPr/>
        </p:nvGraphicFramePr>
        <p:xfrm>
          <a:off x="76200" y="502452"/>
          <a:ext cx="1747292" cy="6279368"/>
        </p:xfrm>
        <a:graphic>
          <a:graphicData uri="http://schemas.openxmlformats.org/drawingml/2006/table">
            <a:tbl>
              <a:tblPr/>
              <a:tblGrid>
                <a:gridCol w="436823"/>
                <a:gridCol w="436823"/>
                <a:gridCol w="436823"/>
                <a:gridCol w="436823"/>
              </a:tblGrid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-1311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3484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4466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-1611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792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-2580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2598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4099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-1156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233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825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-2085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2703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3960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-1980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-84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865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-3094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2445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4156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-2438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-285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898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-3633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2427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4189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-2921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-428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931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-4045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2123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4115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-3364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-663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808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-4267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1387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3462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-273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3566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4115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932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362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-65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366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4485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4736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2017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792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335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2479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983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555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909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4495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4474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2679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2987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2125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1861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4816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4452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2166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2908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2239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1312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4818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4680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2298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2613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2182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2888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1295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557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2786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2748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2190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3268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1668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1014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2246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5139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4313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2997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3525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2647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2663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5428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4485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3556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3509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2329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3633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5712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4517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4490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3873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2321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4484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6237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4493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5422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4257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2329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5527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6370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4476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6311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4717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2517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7274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5019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2754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6501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6651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4582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8663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5591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2794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8103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6773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4436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9647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5849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2925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9034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7143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4542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10104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6054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3039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136508"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9656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6999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4182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Original</a:t>
                      </a:r>
                    </a:p>
                  </a:txBody>
                  <a:tcPr marL="6824" marR="6824" marT="682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sp>
        <p:nvSpPr>
          <p:cNvPr id="30" name="TextBox 29"/>
          <p:cNvSpPr txBox="1"/>
          <p:nvPr/>
        </p:nvSpPr>
        <p:spPr>
          <a:xfrm>
            <a:off x="152400" y="0"/>
            <a:ext cx="16530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Roboto Condensed" pitchFamily="2" charset="0"/>
                <a:ea typeface="Roboto Condensed" pitchFamily="2" charset="0"/>
              </a:rPr>
              <a:t>Input Data:</a:t>
            </a:r>
            <a:endParaRPr lang="en-US" sz="2800" dirty="0">
              <a:latin typeface="Roboto Condensed" pitchFamily="2" charset="0"/>
              <a:ea typeface="Roboto Condensed" pitchFamily="2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 rot="20000260">
            <a:off x="2527839" y="1894004"/>
            <a:ext cx="1634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Fault Plane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419600" y="3657600"/>
            <a:ext cx="2739388" cy="2743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109787" y="3505200"/>
            <a:ext cx="2157413" cy="3226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TextBox 13"/>
          <p:cNvSpPr txBox="1"/>
          <p:nvPr/>
        </p:nvSpPr>
        <p:spPr>
          <a:xfrm>
            <a:off x="7239000" y="3581400"/>
            <a:ext cx="1905000" cy="28623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 plotted using Rick Allmendinger’s Stereonet 9.  Orange is original data using best fit plane method, blue is 10 iterations of three point problems.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611483" y="3690668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845060" y="4855234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5641675" y="5998234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421038" y="485379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NO_20140712_16014-2.png"/>
          <p:cNvPicPr>
            <a:picLocks noChangeAspect="1"/>
          </p:cNvPicPr>
          <p:nvPr/>
        </p:nvPicPr>
        <p:blipFill>
          <a:blip r:embed="rId3" cstate="print">
            <a:lum/>
          </a:blip>
          <a:srcRect l="5604" r="5689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Roboto" pitchFamily="2" charset="0"/>
                <a:ea typeface="Roboto" pitchFamily="2" charset="0"/>
              </a:rPr>
              <a:t>Acknowledgements:</a:t>
            </a:r>
            <a:endParaRPr lang="en-US" b="1" dirty="0">
              <a:latin typeface="Roboto" pitchFamily="2" charset="0"/>
              <a:ea typeface="Roboto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600" y="1371600"/>
            <a:ext cx="5181600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This program was created as a response to:</a:t>
            </a:r>
          </a:p>
          <a:p>
            <a:pPr marL="342900" indent="-342900">
              <a:buAutoNum type="arabicPeriod"/>
            </a:pPr>
            <a:r>
              <a:rPr lang="en-US" dirty="0" smtClean="0"/>
              <a:t>Being annoyed that this didn’t already exist</a:t>
            </a:r>
          </a:p>
          <a:p>
            <a:pPr marL="342900" indent="-342900">
              <a:buAutoNum type="arabicPeriod"/>
            </a:pPr>
            <a:r>
              <a:rPr lang="en-US" dirty="0" smtClean="0"/>
              <a:t>Wanting to learn to program.  This is my first program.  Cut me some slack.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8600" y="2819400"/>
            <a:ext cx="5181600" cy="12618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Thanks to </a:t>
            </a:r>
            <a:r>
              <a:rPr lang="en-US" sz="2000" b="1" dirty="0" smtClean="0"/>
              <a:t>Phillip </a:t>
            </a:r>
            <a:r>
              <a:rPr lang="en-US" sz="2000" b="1" dirty="0" smtClean="0"/>
              <a:t>McFarland </a:t>
            </a:r>
            <a:r>
              <a:rPr lang="en-US" dirty="0" smtClean="0"/>
              <a:t>for his mathematical explanations and </a:t>
            </a:r>
            <a:r>
              <a:rPr lang="en-US" sz="2000" b="1" dirty="0" smtClean="0"/>
              <a:t>Matthew Lenz </a:t>
            </a:r>
            <a:r>
              <a:rPr lang="en-US" dirty="0" smtClean="0"/>
              <a:t>for all his programming support and putting up with my stupidity.</a:t>
            </a:r>
          </a:p>
        </p:txBody>
      </p:sp>
      <p:pic>
        <p:nvPicPr>
          <p:cNvPr id="22532" name="Picture 4" descr="https://scontent-lax.xx.fbcdn.net/hphotos-xfa1/v/t1.0-9/1010148_10155285812920078_3330820511817313100_n.jpg?oh=2f36a9f205e7d3543fe2892b2f33c768&amp;oe=559CB96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5791200" y="1371600"/>
            <a:ext cx="2971800" cy="4572000"/>
          </a:xfrm>
          <a:prstGeom prst="rect">
            <a:avLst/>
          </a:prstGeom>
          <a:noFill/>
        </p:spPr>
      </p:pic>
      <p:sp>
        <p:nvSpPr>
          <p:cNvPr id="21" name="TextBox 20"/>
          <p:cNvSpPr txBox="1"/>
          <p:nvPr/>
        </p:nvSpPr>
        <p:spPr>
          <a:xfrm>
            <a:off x="5821392" y="5934670"/>
            <a:ext cx="2895600" cy="92333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Noah McDougall</a:t>
            </a:r>
          </a:p>
          <a:p>
            <a:pPr algn="ctr"/>
            <a:r>
              <a:rPr lang="en-US" dirty="0" smtClean="0"/>
              <a:t>Creator of this program and bad motivational posters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28600" y="6096000"/>
            <a:ext cx="518160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If you’ve got any questions or suggestions, shoot me an email at noahmcdougall@email.arizona.edu</a:t>
            </a:r>
          </a:p>
        </p:txBody>
      </p:sp>
      <p:pic>
        <p:nvPicPr>
          <p:cNvPr id="22534" name="Picture 6" descr="https://fbcdn-sphotos-c-a.akamaihd.net/hphotos-ak-xpf1/v/t1.0-9/10376925_10155230624210078_4448700015137515651_n.jpg?oh=327a048eb5c1811db6f0cfec328458fd&amp;oe=559FA08B&amp;__gda__=1436205556_dba78f5a997505921d5802e9bb3c8a4c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219200" y="4419600"/>
            <a:ext cx="3371850" cy="135255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6015</TotalTime>
  <Words>938</Words>
  <Application>Microsoft Office PowerPoint</Application>
  <PresentationFormat>On-screen Show (4:3)</PresentationFormat>
  <Paragraphs>428</Paragraphs>
  <Slides>8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What is it?</vt:lpstr>
      <vt:lpstr>How is this useful?</vt:lpstr>
      <vt:lpstr>Assumptions:</vt:lpstr>
      <vt:lpstr>Example Use #1:</vt:lpstr>
      <vt:lpstr>Example Use #2:</vt:lpstr>
      <vt:lpstr>Accuracy:</vt:lpstr>
      <vt:lpstr>Acknowledgements:</vt:lpstr>
    </vt:vector>
  </TitlesOfParts>
  <Company>IdleAire Technologies Corp.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Noah McDougall</dc:creator>
  <cp:lastModifiedBy>Noah McDougall</cp:lastModifiedBy>
  <cp:revision>456</cp:revision>
  <dcterms:created xsi:type="dcterms:W3CDTF">2015-03-30T00:15:21Z</dcterms:created>
  <dcterms:modified xsi:type="dcterms:W3CDTF">2015-04-10T01:42:31Z</dcterms:modified>
</cp:coreProperties>
</file>

<file path=docProps/thumbnail.jpeg>
</file>